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0" r:id="rId4"/>
    <p:sldId id="271" r:id="rId5"/>
    <p:sldId id="273" r:id="rId6"/>
    <p:sldId id="259" r:id="rId7"/>
    <p:sldId id="276" r:id="rId8"/>
    <p:sldId id="286" r:id="rId9"/>
    <p:sldId id="278" r:id="rId10"/>
    <p:sldId id="260" r:id="rId11"/>
    <p:sldId id="281" r:id="rId12"/>
    <p:sldId id="279" r:id="rId13"/>
    <p:sldId id="280" r:id="rId14"/>
    <p:sldId id="261" r:id="rId15"/>
    <p:sldId id="262" r:id="rId16"/>
    <p:sldId id="263" r:id="rId17"/>
    <p:sldId id="267" r:id="rId18"/>
    <p:sldId id="282" r:id="rId19"/>
    <p:sldId id="284" r:id="rId20"/>
    <p:sldId id="283" r:id="rId21"/>
    <p:sldId id="285" r:id="rId22"/>
    <p:sldId id="268" r:id="rId23"/>
  </p:sldIdLst>
  <p:sldSz cx="14400213" cy="9720263"/>
  <p:notesSz cx="6858000" cy="9144000"/>
  <p:custDataLst>
    <p:tags r:id="rId24"/>
  </p:custDataLst>
  <p:defaultTextStyle>
    <a:defPPr>
      <a:defRPr lang="en-US"/>
    </a:defPPr>
    <a:lvl1pPr marL="0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1pPr>
    <a:lvl2pPr marL="689138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2pPr>
    <a:lvl3pPr marL="1378275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3pPr>
    <a:lvl4pPr marL="2067413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4pPr>
    <a:lvl5pPr marL="2756550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5pPr>
    <a:lvl6pPr marL="3445688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6pPr>
    <a:lvl7pPr marL="4134825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7pPr>
    <a:lvl8pPr marL="4823963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8pPr>
    <a:lvl9pPr marL="5513100" algn="l" defTabSz="1378275" rtl="0" eaLnBrk="1" latinLnBrk="0" hangingPunct="1">
      <a:defRPr sz="2713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60" d="100"/>
          <a:sy n="60" d="100"/>
        </p:scale>
        <p:origin x="-610" y="-82"/>
      </p:cViewPr>
      <p:guideLst>
        <p:guide orient="horz" pos="3061"/>
        <p:guide pos="4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0016" y="1590794"/>
            <a:ext cx="12240181" cy="3384092"/>
          </a:xfrm>
        </p:spPr>
        <p:txBody>
          <a:bodyPr anchor="b"/>
          <a:lstStyle>
            <a:lvl1pPr algn="ctr">
              <a:defRPr sz="850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5105389"/>
            <a:ext cx="10800160" cy="2346813"/>
          </a:xfrm>
        </p:spPr>
        <p:txBody>
          <a:bodyPr/>
          <a:lstStyle>
            <a:lvl1pPr marL="0" indent="0" algn="ctr">
              <a:buNone/>
              <a:defRPr sz="3402"/>
            </a:lvl1pPr>
            <a:lvl2pPr marL="648035" indent="0" algn="ctr">
              <a:buNone/>
              <a:defRPr sz="2835"/>
            </a:lvl2pPr>
            <a:lvl3pPr marL="1296071" indent="0" algn="ctr">
              <a:buNone/>
              <a:defRPr sz="2551"/>
            </a:lvl3pPr>
            <a:lvl4pPr marL="1944106" indent="0" algn="ctr">
              <a:buNone/>
              <a:defRPr sz="2268"/>
            </a:lvl4pPr>
            <a:lvl5pPr marL="2592141" indent="0" algn="ctr">
              <a:buNone/>
              <a:defRPr sz="2268"/>
            </a:lvl5pPr>
            <a:lvl6pPr marL="3240176" indent="0" algn="ctr">
              <a:buNone/>
              <a:defRPr sz="2268"/>
            </a:lvl6pPr>
            <a:lvl7pPr marL="3888212" indent="0" algn="ctr">
              <a:buNone/>
              <a:defRPr sz="2268"/>
            </a:lvl7pPr>
            <a:lvl8pPr marL="4536247" indent="0" algn="ctr">
              <a:buNone/>
              <a:defRPr sz="2268"/>
            </a:lvl8pPr>
            <a:lvl9pPr marL="5184282" indent="0" algn="ctr">
              <a:buNone/>
              <a:defRPr sz="2268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020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23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3" y="517514"/>
            <a:ext cx="3105046" cy="823747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517514"/>
            <a:ext cx="9135135" cy="82374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11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4251" y="326260"/>
            <a:ext cx="13295938" cy="1190281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663317" y="2601211"/>
            <a:ext cx="13419392" cy="579644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6705" y="326259"/>
            <a:ext cx="5159131" cy="1917812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6122451" y="318165"/>
            <a:ext cx="7937125" cy="7143500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80013" y="2601212"/>
            <a:ext cx="5160076" cy="5850017"/>
          </a:xfrm>
        </p:spPr>
        <p:txBody>
          <a:bodyPr lIns="54263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1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5" y="2423318"/>
            <a:ext cx="12420184" cy="4043359"/>
          </a:xfrm>
        </p:spPr>
        <p:txBody>
          <a:bodyPr anchor="b"/>
          <a:lstStyle>
            <a:lvl1pPr>
              <a:defRPr sz="850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5" y="6504929"/>
            <a:ext cx="12420184" cy="2126307"/>
          </a:xfrm>
        </p:spPr>
        <p:txBody>
          <a:bodyPr/>
          <a:lstStyle>
            <a:lvl1pPr marL="0" indent="0">
              <a:buNone/>
              <a:defRPr sz="3402">
                <a:solidFill>
                  <a:schemeClr val="tx1"/>
                </a:solidFill>
              </a:defRPr>
            </a:lvl1pPr>
            <a:lvl2pPr marL="648035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2pPr>
            <a:lvl3pPr marL="1296071" indent="0">
              <a:buNone/>
              <a:defRPr sz="2551">
                <a:solidFill>
                  <a:schemeClr val="tx1">
                    <a:tint val="75000"/>
                  </a:schemeClr>
                </a:solidFill>
              </a:defRPr>
            </a:lvl3pPr>
            <a:lvl4pPr marL="1944106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4pPr>
            <a:lvl5pPr marL="2592141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5pPr>
            <a:lvl6pPr marL="3240176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6pPr>
            <a:lvl7pPr marL="3888212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7pPr>
            <a:lvl8pPr marL="4536247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8pPr>
            <a:lvl9pPr marL="5184282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7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587570"/>
            <a:ext cx="6120091" cy="61674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587570"/>
            <a:ext cx="6120091" cy="61674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7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517516"/>
            <a:ext cx="12420184" cy="18788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2382815"/>
            <a:ext cx="6091964" cy="1167781"/>
          </a:xfrm>
        </p:spPr>
        <p:txBody>
          <a:bodyPr anchor="b"/>
          <a:lstStyle>
            <a:lvl1pPr marL="0" indent="0">
              <a:buNone/>
              <a:defRPr sz="3402" b="1"/>
            </a:lvl1pPr>
            <a:lvl2pPr marL="648035" indent="0">
              <a:buNone/>
              <a:defRPr sz="2835" b="1"/>
            </a:lvl2pPr>
            <a:lvl3pPr marL="1296071" indent="0">
              <a:buNone/>
              <a:defRPr sz="2551" b="1"/>
            </a:lvl3pPr>
            <a:lvl4pPr marL="1944106" indent="0">
              <a:buNone/>
              <a:defRPr sz="2268" b="1"/>
            </a:lvl4pPr>
            <a:lvl5pPr marL="2592141" indent="0">
              <a:buNone/>
              <a:defRPr sz="2268" b="1"/>
            </a:lvl5pPr>
            <a:lvl6pPr marL="3240176" indent="0">
              <a:buNone/>
              <a:defRPr sz="2268" b="1"/>
            </a:lvl6pPr>
            <a:lvl7pPr marL="3888212" indent="0">
              <a:buNone/>
              <a:defRPr sz="2268" b="1"/>
            </a:lvl7pPr>
            <a:lvl8pPr marL="4536247" indent="0">
              <a:buNone/>
              <a:defRPr sz="2268" b="1"/>
            </a:lvl8pPr>
            <a:lvl9pPr marL="5184282" indent="0">
              <a:buNone/>
              <a:defRPr sz="226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3550596"/>
            <a:ext cx="6091964" cy="52223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9" y="2382815"/>
            <a:ext cx="6121966" cy="1167781"/>
          </a:xfrm>
        </p:spPr>
        <p:txBody>
          <a:bodyPr anchor="b"/>
          <a:lstStyle>
            <a:lvl1pPr marL="0" indent="0">
              <a:buNone/>
              <a:defRPr sz="3402" b="1"/>
            </a:lvl1pPr>
            <a:lvl2pPr marL="648035" indent="0">
              <a:buNone/>
              <a:defRPr sz="2835" b="1"/>
            </a:lvl2pPr>
            <a:lvl3pPr marL="1296071" indent="0">
              <a:buNone/>
              <a:defRPr sz="2551" b="1"/>
            </a:lvl3pPr>
            <a:lvl4pPr marL="1944106" indent="0">
              <a:buNone/>
              <a:defRPr sz="2268" b="1"/>
            </a:lvl4pPr>
            <a:lvl5pPr marL="2592141" indent="0">
              <a:buNone/>
              <a:defRPr sz="2268" b="1"/>
            </a:lvl5pPr>
            <a:lvl6pPr marL="3240176" indent="0">
              <a:buNone/>
              <a:defRPr sz="2268" b="1"/>
            </a:lvl6pPr>
            <a:lvl7pPr marL="3888212" indent="0">
              <a:buNone/>
              <a:defRPr sz="2268" b="1"/>
            </a:lvl7pPr>
            <a:lvl8pPr marL="4536247" indent="0">
              <a:buNone/>
              <a:defRPr sz="2268" b="1"/>
            </a:lvl8pPr>
            <a:lvl9pPr marL="5184282" indent="0">
              <a:buNone/>
              <a:defRPr sz="2268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9" y="3550596"/>
            <a:ext cx="6121966" cy="52223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6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04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3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648018"/>
            <a:ext cx="4644444" cy="2268061"/>
          </a:xfrm>
        </p:spPr>
        <p:txBody>
          <a:bodyPr anchor="b"/>
          <a:lstStyle>
            <a:lvl1pPr>
              <a:defRPr sz="453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399540"/>
            <a:ext cx="7290108" cy="6907687"/>
          </a:xfrm>
        </p:spPr>
        <p:txBody>
          <a:bodyPr/>
          <a:lstStyle>
            <a:lvl1pPr>
              <a:defRPr sz="4536"/>
            </a:lvl1pPr>
            <a:lvl2pPr>
              <a:defRPr sz="3969"/>
            </a:lvl2pPr>
            <a:lvl3pPr>
              <a:defRPr sz="3402"/>
            </a:lvl3pPr>
            <a:lvl4pPr>
              <a:defRPr sz="2835"/>
            </a:lvl4pPr>
            <a:lvl5pPr>
              <a:defRPr sz="2835"/>
            </a:lvl5pPr>
            <a:lvl6pPr>
              <a:defRPr sz="2835"/>
            </a:lvl6pPr>
            <a:lvl7pPr>
              <a:defRPr sz="2835"/>
            </a:lvl7pPr>
            <a:lvl8pPr>
              <a:defRPr sz="2835"/>
            </a:lvl8pPr>
            <a:lvl9pPr>
              <a:defRPr sz="28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2916079"/>
            <a:ext cx="4644444" cy="5402397"/>
          </a:xfrm>
        </p:spPr>
        <p:txBody>
          <a:bodyPr/>
          <a:lstStyle>
            <a:lvl1pPr marL="0" indent="0">
              <a:buNone/>
              <a:defRPr sz="2268"/>
            </a:lvl1pPr>
            <a:lvl2pPr marL="648035" indent="0">
              <a:buNone/>
              <a:defRPr sz="1984"/>
            </a:lvl2pPr>
            <a:lvl3pPr marL="1296071" indent="0">
              <a:buNone/>
              <a:defRPr sz="1701"/>
            </a:lvl3pPr>
            <a:lvl4pPr marL="1944106" indent="0">
              <a:buNone/>
              <a:defRPr sz="1417"/>
            </a:lvl4pPr>
            <a:lvl5pPr marL="2592141" indent="0">
              <a:buNone/>
              <a:defRPr sz="1417"/>
            </a:lvl5pPr>
            <a:lvl6pPr marL="3240176" indent="0">
              <a:buNone/>
              <a:defRPr sz="1417"/>
            </a:lvl6pPr>
            <a:lvl7pPr marL="3888212" indent="0">
              <a:buNone/>
              <a:defRPr sz="1417"/>
            </a:lvl7pPr>
            <a:lvl8pPr marL="4536247" indent="0">
              <a:buNone/>
              <a:defRPr sz="1417"/>
            </a:lvl8pPr>
            <a:lvl9pPr marL="5184282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11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648018"/>
            <a:ext cx="4644444" cy="2268061"/>
          </a:xfrm>
        </p:spPr>
        <p:txBody>
          <a:bodyPr anchor="b"/>
          <a:lstStyle>
            <a:lvl1pPr>
              <a:defRPr sz="453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399540"/>
            <a:ext cx="7290108" cy="6907687"/>
          </a:xfrm>
        </p:spPr>
        <p:txBody>
          <a:bodyPr anchor="t"/>
          <a:lstStyle>
            <a:lvl1pPr marL="0" indent="0">
              <a:buNone/>
              <a:defRPr sz="4536"/>
            </a:lvl1pPr>
            <a:lvl2pPr marL="648035" indent="0">
              <a:buNone/>
              <a:defRPr sz="3969"/>
            </a:lvl2pPr>
            <a:lvl3pPr marL="1296071" indent="0">
              <a:buNone/>
              <a:defRPr sz="3402"/>
            </a:lvl3pPr>
            <a:lvl4pPr marL="1944106" indent="0">
              <a:buNone/>
              <a:defRPr sz="2835"/>
            </a:lvl4pPr>
            <a:lvl5pPr marL="2592141" indent="0">
              <a:buNone/>
              <a:defRPr sz="2835"/>
            </a:lvl5pPr>
            <a:lvl6pPr marL="3240176" indent="0">
              <a:buNone/>
              <a:defRPr sz="2835"/>
            </a:lvl6pPr>
            <a:lvl7pPr marL="3888212" indent="0">
              <a:buNone/>
              <a:defRPr sz="2835"/>
            </a:lvl7pPr>
            <a:lvl8pPr marL="4536247" indent="0">
              <a:buNone/>
              <a:defRPr sz="2835"/>
            </a:lvl8pPr>
            <a:lvl9pPr marL="5184282" indent="0">
              <a:buNone/>
              <a:defRPr sz="2835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0" y="2916079"/>
            <a:ext cx="4644444" cy="5402397"/>
          </a:xfrm>
        </p:spPr>
        <p:txBody>
          <a:bodyPr/>
          <a:lstStyle>
            <a:lvl1pPr marL="0" indent="0">
              <a:buNone/>
              <a:defRPr sz="2268"/>
            </a:lvl1pPr>
            <a:lvl2pPr marL="648035" indent="0">
              <a:buNone/>
              <a:defRPr sz="1984"/>
            </a:lvl2pPr>
            <a:lvl3pPr marL="1296071" indent="0">
              <a:buNone/>
              <a:defRPr sz="1701"/>
            </a:lvl3pPr>
            <a:lvl4pPr marL="1944106" indent="0">
              <a:buNone/>
              <a:defRPr sz="1417"/>
            </a:lvl4pPr>
            <a:lvl5pPr marL="2592141" indent="0">
              <a:buNone/>
              <a:defRPr sz="1417"/>
            </a:lvl5pPr>
            <a:lvl6pPr marL="3240176" indent="0">
              <a:buNone/>
              <a:defRPr sz="1417"/>
            </a:lvl6pPr>
            <a:lvl7pPr marL="3888212" indent="0">
              <a:buNone/>
              <a:defRPr sz="1417"/>
            </a:lvl7pPr>
            <a:lvl8pPr marL="4536247" indent="0">
              <a:buNone/>
              <a:defRPr sz="1417"/>
            </a:lvl8pPr>
            <a:lvl9pPr marL="5184282" indent="0">
              <a:buNone/>
              <a:defRPr sz="141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6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517516"/>
            <a:ext cx="12420184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587570"/>
            <a:ext cx="12420184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9009246"/>
            <a:ext cx="3240048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2BAF6-86B0-48F2-A92D-38E519AB83D8}" type="datetimeFigureOut">
              <a:rPr lang="en-US" smtClean="0"/>
              <a:t>3/3/2017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9009246"/>
            <a:ext cx="4860072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9009246"/>
            <a:ext cx="3240048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B4043-C322-49FB-AB8F-D81D656B3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8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1296071" rtl="0" eaLnBrk="1" latinLnBrk="0" hangingPunct="1">
        <a:lnSpc>
          <a:spcPct val="90000"/>
        </a:lnSpc>
        <a:spcBef>
          <a:spcPct val="0"/>
        </a:spcBef>
        <a:buNone/>
        <a:defRPr sz="62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18" indent="-324018" algn="l" defTabSz="1296071" rtl="0" eaLnBrk="1" latinLnBrk="0" hangingPunct="1">
        <a:lnSpc>
          <a:spcPct val="90000"/>
        </a:lnSpc>
        <a:spcBef>
          <a:spcPts val="1417"/>
        </a:spcBef>
        <a:buFont typeface="Arial" panose="020B0604020202020204" pitchFamily="34" charset="0"/>
        <a:buChar char="•"/>
        <a:defRPr sz="3969" kern="1200">
          <a:solidFill>
            <a:schemeClr val="tx1"/>
          </a:solidFill>
          <a:latin typeface="+mn-lt"/>
          <a:ea typeface="+mn-ea"/>
          <a:cs typeface="+mn-cs"/>
        </a:defRPr>
      </a:lvl1pPr>
      <a:lvl2pPr marL="972053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3402" kern="1200">
          <a:solidFill>
            <a:schemeClr val="tx1"/>
          </a:solidFill>
          <a:latin typeface="+mn-lt"/>
          <a:ea typeface="+mn-ea"/>
          <a:cs typeface="+mn-cs"/>
        </a:defRPr>
      </a:lvl2pPr>
      <a:lvl3pPr marL="1620088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268123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4pPr>
      <a:lvl5pPr marL="2916159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5pPr>
      <a:lvl6pPr marL="3564194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6pPr>
      <a:lvl7pPr marL="4212229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7pPr>
      <a:lvl8pPr marL="4860265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8pPr>
      <a:lvl9pPr marL="5508300" indent="-324018" algn="l" defTabSz="1296071" rtl="0" eaLnBrk="1" latinLnBrk="0" hangingPunct="1">
        <a:lnSpc>
          <a:spcPct val="90000"/>
        </a:lnSpc>
        <a:spcBef>
          <a:spcPts val="709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1pPr>
      <a:lvl2pPr marL="648035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96071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3pPr>
      <a:lvl4pPr marL="1944106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4pPr>
      <a:lvl5pPr marL="2592141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5pPr>
      <a:lvl6pPr marL="3240176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6pPr>
      <a:lvl7pPr marL="3888212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7pPr>
      <a:lvl8pPr marL="4536247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8pPr>
      <a:lvl9pPr marL="5184282" algn="l" defTabSz="1296071" rtl="0" eaLnBrk="1" latinLnBrk="0" hangingPunct="1">
        <a:defRPr sz="25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4.gif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2321" y="3216819"/>
            <a:ext cx="7058417" cy="2848469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Drain Pipe-Envelope Concept for Subsurface Drainage Systems in Irrigated Agriculture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5315" y="6391450"/>
            <a:ext cx="7058417" cy="123641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İdris </a:t>
            </a:r>
            <a:r>
              <a:rPr lang="en-US" sz="36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Bahçeci, </a:t>
            </a:r>
            <a:r>
              <a:rPr lang="en-US" sz="3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Abdullah Suat </a:t>
            </a:r>
            <a:r>
              <a:rPr lang="en-US" sz="36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Nacar, </a:t>
            </a:r>
            <a:r>
              <a:rPr lang="en-US" sz="3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 </a:t>
            </a:r>
            <a:r>
              <a:rPr lang="en-US" sz="36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Topalhasan, </a:t>
            </a:r>
            <a:r>
              <a:rPr lang="en-US" sz="3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 Fuat </a:t>
            </a:r>
            <a:r>
              <a:rPr lang="en-US" sz="36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Tari, </a:t>
            </a:r>
            <a:r>
              <a:rPr lang="en-US" sz="36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Henk </a:t>
            </a:r>
            <a:r>
              <a:rPr lang="en-US" sz="36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Ritzema</a:t>
            </a:r>
          </a:p>
          <a:p>
            <a:pPr algn="l">
              <a:lnSpc>
                <a:spcPct val="150000"/>
              </a:lnSpc>
            </a:pPr>
            <a:endParaRPr lang="en-US" sz="2400" baseline="30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Harran University, GAP Agricultural Research Institute, </a:t>
            </a:r>
            <a:r>
              <a:rPr lang="en-GB" sz="2400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Hydroluis</a:t>
            </a:r>
            <a:r>
              <a:rPr lang="en-GB" sz="2400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Wageningen University &amp; Research</a:t>
            </a:r>
            <a:endParaRPr lang="en-US" sz="2400" baseline="30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970" y="8648905"/>
            <a:ext cx="3588341" cy="83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UserData\03 Data Ritzema - General\Figures\Grafisch\RGB_digitaal\WUR_RGB_standar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68" y="8968907"/>
            <a:ext cx="2696437" cy="5123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9886"/>
            <a:ext cx="2670311" cy="231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3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10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2449019"/>
            <a:ext cx="6248400" cy="655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6951" y="12406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study: GAPTAEM research station (50 ha) near </a:t>
            </a:r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Harran, Turkey 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1807" y="2809056"/>
            <a:ext cx="65568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870200" algn="l"/>
              </a:tabLst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Drain depth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	1.50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</a:p>
          <a:p>
            <a:pPr>
              <a:tabLst>
                <a:tab pos="2870200" algn="l"/>
              </a:tabLst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Drain spacing: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25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60 m</a:t>
            </a:r>
          </a:p>
          <a:p>
            <a:pPr>
              <a:tabLst>
                <a:tab pos="2870200" algn="l"/>
              </a:tabLst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Drain length: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200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250 m</a:t>
            </a:r>
          </a:p>
          <a:p>
            <a:pPr>
              <a:tabLst>
                <a:tab pos="2870200" algn="l"/>
              </a:tabLst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Drain slope: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0.1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</a:t>
            </a:r>
          </a:p>
          <a:p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combinations were tested: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Sand-gravel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envelope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Pre-wrapped geotextile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Hydroluis</a:t>
            </a:r>
            <a:r>
              <a:rPr lang="en-GB" sz="2800" baseline="300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pipe-envelope combination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envelope material (control)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6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Data\03 Data Ritzema - General\My images\Turkey\20160404 Şanlıurfa Installation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2782482"/>
            <a:ext cx="3540140" cy="265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6951" y="12406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Installation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2" descr="D:\UserData\03 Data Ritzema - General\My images\Turkey\2016 Hydroluis\12472479_995610173827553_407529696306628410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329" y="1701800"/>
            <a:ext cx="5090584" cy="381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Data\03 Data Ritzema - General\My images\Turkey\20160404 Şanlıurfa Installation\9-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6197600"/>
            <a:ext cx="3905795" cy="292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27" y="5115333"/>
            <a:ext cx="2996723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723" y="5964039"/>
            <a:ext cx="3224277" cy="316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D:\UserData\03 Data Ritzema - General\My images\Turkey\Yeni Sistem Hydroluis Drenaj\Ürüne ait resimler\1-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594" y="2145900"/>
            <a:ext cx="3160713" cy="237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68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38" y="2216495"/>
            <a:ext cx="6253954" cy="684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6951" y="12406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 programme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1700" y="2360803"/>
            <a:ext cx="5943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 drain &amp; envelope combination: 3 field/lateral drains connected to manhole</a:t>
            </a:r>
          </a:p>
          <a:p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Daily observations after irrigation: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Groundwater observations: inside &amp; outside drain pipe and midway between drains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pH, EC and silt load of drain discharge in manhole</a:t>
            </a:r>
          </a:p>
          <a:p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 of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season</a:t>
            </a:r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video: Root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video: Sedimentation </a:t>
            </a:r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Excavation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pipes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13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99" y="2317765"/>
            <a:ext cx="324802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:\UserData\03 Data Ritzema - General\My images\Turkey\201606 Sanliurfa\IMG_0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79" y="1743715"/>
            <a:ext cx="5078936" cy="338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99" y="1743715"/>
            <a:ext cx="2547922" cy="267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D:\UserData\03 Data Ritzema - General\My images\Turkey\201606 Sanliurfa\IMG_01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578550"/>
            <a:ext cx="5057731" cy="33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86951" y="12406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Monitoring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5" y="6708391"/>
            <a:ext cx="2878139" cy="241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22" y="4519857"/>
            <a:ext cx="2595578" cy="459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7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14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43026"/>
              </p:ext>
            </p:extLst>
          </p:nvPr>
        </p:nvGraphicFramePr>
        <p:xfrm>
          <a:off x="1086576" y="6159501"/>
          <a:ext cx="12619884" cy="2716728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3216467"/>
                <a:gridCol w="4378132"/>
                <a:gridCol w="5025285"/>
              </a:tblGrid>
              <a:tr h="6984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b="0" dirty="0">
                          <a:effectLst/>
                        </a:rPr>
                        <a:t>h</a:t>
                      </a:r>
                      <a:r>
                        <a:rPr lang="en-GB" sz="3400" b="0" baseline="-25000" dirty="0">
                          <a:effectLst/>
                        </a:rPr>
                        <a:t>3</a:t>
                      </a:r>
                      <a:r>
                        <a:rPr lang="en-GB" sz="3400" b="0" dirty="0">
                          <a:effectLst/>
                        </a:rPr>
                        <a:t>/(h</a:t>
                      </a:r>
                      <a:r>
                        <a:rPr lang="en-GB" sz="3400" b="0" baseline="-25000" dirty="0">
                          <a:effectLst/>
                        </a:rPr>
                        <a:t>2</a:t>
                      </a:r>
                      <a:r>
                        <a:rPr lang="en-GB" sz="3400" b="0" dirty="0">
                          <a:effectLst/>
                        </a:rPr>
                        <a:t>+h</a:t>
                      </a:r>
                      <a:r>
                        <a:rPr lang="en-GB" sz="3400" b="0" baseline="-25000" dirty="0">
                          <a:effectLst/>
                        </a:rPr>
                        <a:t>3</a:t>
                      </a:r>
                      <a:r>
                        <a:rPr lang="en-GB" sz="3400" b="0" dirty="0">
                          <a:effectLst/>
                        </a:rPr>
                        <a:t>)</a:t>
                      </a:r>
                      <a:endParaRPr lang="en-GB" sz="34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b="0" dirty="0" smtClean="0">
                          <a:effectLst/>
                        </a:rPr>
                        <a:t>Entrance resistance</a:t>
                      </a:r>
                      <a:endParaRPr lang="en-GB" sz="34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b="0" dirty="0">
                          <a:effectLst/>
                        </a:rPr>
                        <a:t>Drain performance</a:t>
                      </a:r>
                      <a:endParaRPr lang="en-GB" sz="34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727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&lt; 0.2-0.3</a:t>
                      </a:r>
                      <a:endParaRPr lang="en-GB" sz="3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normal</a:t>
                      </a:r>
                      <a:endParaRPr lang="en-GB" sz="3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good</a:t>
                      </a:r>
                      <a:endParaRPr lang="en-GB" sz="3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</a:tr>
              <a:tr h="6727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0.3 – 0.6</a:t>
                      </a:r>
                      <a:endParaRPr lang="en-GB" sz="3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high</a:t>
                      </a:r>
                      <a:endParaRPr lang="en-GB" sz="3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moderate to poor</a:t>
                      </a:r>
                      <a:endParaRPr lang="en-GB" sz="3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</a:tr>
              <a:tr h="6727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b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&gt; 0.6</a:t>
                      </a:r>
                      <a:endParaRPr lang="en-GB" sz="3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excessive</a:t>
                      </a:r>
                      <a:endParaRPr lang="en-GB" sz="3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very poor</a:t>
                      </a:r>
                      <a:endParaRPr lang="en-GB" sz="3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108002" marR="108002" marT="0" marB="0"/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53" y="1958631"/>
            <a:ext cx="8417676" cy="401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6951" y="12406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Principles of testing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23700" y="8971002"/>
            <a:ext cx="1882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Cavelaars et al., 2006</a:t>
            </a:r>
            <a:endParaRPr lang="en-GB" sz="1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642600" y="3594100"/>
            <a:ext cx="914400" cy="13335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71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15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17555"/>
              </p:ext>
            </p:extLst>
          </p:nvPr>
        </p:nvGraphicFramePr>
        <p:xfrm>
          <a:off x="690517" y="4154077"/>
          <a:ext cx="13279483" cy="3890625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3068683"/>
                <a:gridCol w="2628900"/>
                <a:gridCol w="2857500"/>
                <a:gridCol w="990600"/>
                <a:gridCol w="2006600"/>
                <a:gridCol w="1727200"/>
              </a:tblGrid>
              <a:tr h="12040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Envelope pipe combination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</a:t>
                      </a:r>
                      <a:r>
                        <a:rPr lang="en-GB" sz="28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en-GB" sz="2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/(h</a:t>
                      </a:r>
                      <a:r>
                        <a:rPr lang="en-GB" sz="28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GB" sz="2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+h</a:t>
                      </a:r>
                      <a:r>
                        <a:rPr lang="en-GB" sz="28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(-)</a:t>
                      </a:r>
                      <a:endParaRPr lang="en-GB" sz="28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Drain performance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(dS m</a:t>
                      </a:r>
                      <a:r>
                        <a:rPr lang="en-GB" sz="2800" baseline="30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-1</a:t>
                      </a: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Silt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(g m</a:t>
                      </a:r>
                      <a:r>
                        <a:rPr lang="en-GB" sz="2800" baseline="300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-3</a:t>
                      </a:r>
                      <a:r>
                        <a:rPr lang="en-GB" sz="28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68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Gravel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0.25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Good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7.2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0.96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26</a:t>
                      </a:r>
                    </a:p>
                  </a:txBody>
                  <a:tcPr marL="108002" marR="108002" marT="0" marB="0"/>
                </a:tc>
              </a:tr>
              <a:tr h="568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Geotextile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0.38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Moderate to poor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7.5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0.99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35</a:t>
                      </a:r>
                    </a:p>
                  </a:txBody>
                  <a:tcPr marL="108002" marR="108002" marT="0" marB="0"/>
                </a:tc>
              </a:tr>
              <a:tr h="568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Hydroluis®)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0.28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Good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0.97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34</a:t>
                      </a:r>
                    </a:p>
                  </a:txBody>
                  <a:tcPr marL="108002" marR="108002" marT="0" marB="0"/>
                </a:tc>
              </a:tr>
              <a:tr h="5683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Control</a:t>
                      </a:r>
                    </a:p>
                  </a:txBody>
                  <a:tcPr marL="108002" marR="10800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7.2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1.03</a:t>
                      </a:r>
                    </a:p>
                  </a:txBody>
                  <a:tcPr marL="108002" marR="108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46</a:t>
                      </a:r>
                    </a:p>
                  </a:txBody>
                  <a:tcPr marL="108002" marR="108002" marT="0" marB="0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48851" y="1570860"/>
            <a:ext cx="13295938" cy="1190281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Drain performance </a:t>
            </a:r>
            <a:r>
              <a:rPr lang="fr-FR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2015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28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16</a:t>
            </a:fld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39900" y="2679700"/>
            <a:ext cx="10045700" cy="57023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77900" y="1489419"/>
            <a:ext cx="12674600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Hydraulic head in Hydroluis system in 2016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6196" y="7360960"/>
            <a:ext cx="707652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h                    </a:t>
            </a:r>
            <a:r>
              <a:rPr lang="en-GB" sz="2800" dirty="0" smtClean="0"/>
              <a:t>h</a:t>
            </a:r>
            <a:r>
              <a:rPr lang="en-GB" sz="2800" baseline="-25000" dirty="0" smtClean="0"/>
              <a:t>trench</a:t>
            </a:r>
            <a:r>
              <a:rPr lang="en-GB" sz="2800" dirty="0" smtClean="0"/>
              <a:t> = h-h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          </a:t>
            </a:r>
            <a:r>
              <a:rPr lang="en-GB" sz="2800" dirty="0" smtClean="0"/>
              <a:t>h</a:t>
            </a:r>
            <a:r>
              <a:rPr lang="en-GB" sz="2800" baseline="-25000" dirty="0" smtClean="0"/>
              <a:t>pipe</a:t>
            </a:r>
            <a:r>
              <a:rPr lang="en-GB" sz="2800" dirty="0" smtClean="0"/>
              <a:t> = h-h</a:t>
            </a:r>
            <a:r>
              <a:rPr lang="en-GB" sz="2800" baseline="-25000" dirty="0" smtClean="0"/>
              <a:t>2</a:t>
            </a:r>
            <a:r>
              <a:rPr lang="en-GB" sz="2800" dirty="0" smtClean="0"/>
              <a:t>-h</a:t>
            </a:r>
            <a:r>
              <a:rPr lang="en-GB" sz="2800" baseline="-25000" dirty="0" smtClean="0"/>
              <a:t>3</a:t>
            </a:r>
            <a:endParaRPr lang="en-GB" sz="2800" baseline="-250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2679700"/>
            <a:ext cx="4006850" cy="348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52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17</a:t>
            </a:fld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729506"/>
              </p:ext>
            </p:extLst>
          </p:nvPr>
        </p:nvGraphicFramePr>
        <p:xfrm>
          <a:off x="483908" y="2979216"/>
          <a:ext cx="13388122" cy="3511296"/>
        </p:xfrm>
        <a:graphic>
          <a:graphicData uri="http://schemas.openxmlformats.org/drawingml/2006/table">
            <a:tbl>
              <a:tblPr firstRow="1" firstCol="1" bandRow="1">
                <a:tableStyleId>{E8034E78-7F5D-4C2E-B375-FC64B27BC917}</a:tableStyleId>
              </a:tblPr>
              <a:tblGrid>
                <a:gridCol w="2091223"/>
                <a:gridCol w="1793669"/>
                <a:gridCol w="2006600"/>
                <a:gridCol w="1993900"/>
                <a:gridCol w="1727200"/>
                <a:gridCol w="1676400"/>
                <a:gridCol w="2099130"/>
              </a:tblGrid>
              <a:tr h="0">
                <a:tc row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Pipe -Envelope combination</a:t>
                      </a:r>
                    </a:p>
                  </a:txBody>
                  <a:tcPr marL="106932" marR="10693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2015</a:t>
                      </a:r>
                    </a:p>
                  </a:txBody>
                  <a:tcPr marL="106932" marR="10693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2016</a:t>
                      </a:r>
                    </a:p>
                  </a:txBody>
                  <a:tcPr marL="106932" marR="106932" marT="0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949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</a:t>
                      </a:r>
                      <a:r>
                        <a:rPr lang="en-GB" sz="22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/(h</a:t>
                      </a:r>
                      <a:r>
                        <a:rPr lang="en-GB" sz="22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+h</a:t>
                      </a:r>
                      <a:r>
                        <a:rPr lang="en-GB" sz="22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Entrance resistance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Drain performance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</a:t>
                      </a:r>
                      <a:r>
                        <a:rPr lang="en-GB" sz="22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/(h</a:t>
                      </a:r>
                      <a:r>
                        <a:rPr lang="en-GB" sz="22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+h</a:t>
                      </a:r>
                      <a:r>
                        <a:rPr lang="en-GB" sz="2200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Entrance resistance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Drain performance</a:t>
                      </a:r>
                    </a:p>
                  </a:txBody>
                  <a:tcPr marL="106932" marR="106932" marT="0" marB="0"/>
                </a:tc>
              </a:tr>
              <a:tr h="39745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Gravel</a:t>
                      </a:r>
                    </a:p>
                  </a:txBody>
                  <a:tcPr marL="106932" marR="10693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0.25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normal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good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0.38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normal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moderate</a:t>
                      </a:r>
                    </a:p>
                  </a:txBody>
                  <a:tcPr marL="106932" marR="106932" marT="0" marB="0"/>
                </a:tc>
              </a:tr>
              <a:tr h="39745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Geotextile</a:t>
                      </a:r>
                    </a:p>
                  </a:txBody>
                  <a:tcPr marL="106932" marR="10693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0.38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normal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moderate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0.61</a:t>
                      </a:r>
                      <a:endParaRPr lang="en-GB" sz="2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high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very poor</a:t>
                      </a:r>
                    </a:p>
                  </a:txBody>
                  <a:tcPr marL="106932" marR="106932" marT="0" marB="0"/>
                </a:tc>
              </a:tr>
              <a:tr h="397451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Hydroluis®</a:t>
                      </a:r>
                    </a:p>
                  </a:txBody>
                  <a:tcPr marL="106932" marR="10693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0.28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normal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good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0.07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normal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good</a:t>
                      </a:r>
                    </a:p>
                  </a:txBody>
                  <a:tcPr marL="106932" marR="106932" marT="0" marB="0"/>
                </a:tc>
              </a:tr>
              <a:tr h="79490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Control</a:t>
                      </a:r>
                    </a:p>
                  </a:txBody>
                  <a:tcPr marL="106932" marR="106932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0.49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high</a:t>
                      </a:r>
                    </a:p>
                  </a:txBody>
                  <a:tcPr marL="106932" marR="10693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moderate to poor</a:t>
                      </a:r>
                    </a:p>
                  </a:txBody>
                  <a:tcPr marL="106932" marR="106932" marT="0" marB="0"/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48851" y="15708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Classification of Entrance resistance &amp; drain performance in 2015 &amp; 20126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8879050"/>
              </p:ext>
            </p:extLst>
          </p:nvPr>
        </p:nvGraphicFramePr>
        <p:xfrm>
          <a:off x="2451100" y="6921500"/>
          <a:ext cx="9829799" cy="2197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5749"/>
                <a:gridCol w="3637025"/>
                <a:gridCol w="3637025"/>
              </a:tblGrid>
              <a:tr h="587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No.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Solid matter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EC</a:t>
                      </a:r>
                    </a:p>
                  </a:txBody>
                  <a:tcPr marL="68580" marR="68580" marT="0" marB="0" anchor="b"/>
                </a:tc>
              </a:tr>
              <a:tr h="5364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2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(dS/m)</a:t>
                      </a:r>
                    </a:p>
                  </a:txBody>
                  <a:tcPr marL="68580" marR="68580" marT="0" marB="0" anchor="b"/>
                </a:tc>
              </a:tr>
              <a:tr h="5364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Hydroluis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0.07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0.79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b"/>
                </a:tc>
              </a:tr>
              <a:tr h="5364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Geotextile</a:t>
                      </a:r>
                      <a:endParaRPr lang="en-GB" sz="24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1.00</a:t>
                      </a:r>
                      <a:endParaRPr lang="en-GB" sz="2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8712200" y="4711700"/>
            <a:ext cx="914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5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0" y="2286001"/>
            <a:ext cx="7793812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93" y="5727022"/>
            <a:ext cx="8468455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8851" y="1570861"/>
            <a:ext cx="13295938" cy="7151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960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Visual inspection (14 June, 2016): sedimentation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90400" y="5982164"/>
            <a:ext cx="1229054" cy="5098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Control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1003" y="5981932"/>
            <a:ext cx="1515095" cy="5098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Hydroluis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5088" y="2524124"/>
            <a:ext cx="1643463" cy="5098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Geotextile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7301" y="2525712"/>
            <a:ext cx="1086901" cy="5098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Gravel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8851" y="6123452"/>
            <a:ext cx="3823555" cy="1344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</a:rPr>
              <a:t>Note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: Vertical orientation is not correct because of moving camera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69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8851" y="1570861"/>
            <a:ext cx="13295938" cy="7151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960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Visual inspection (14 June, 2016): root growth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51" y="2503488"/>
            <a:ext cx="391477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73" y="3260725"/>
            <a:ext cx="43910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198" y="4595813"/>
            <a:ext cx="45910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073" y="6660918"/>
            <a:ext cx="1643463" cy="509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Geotextile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5041372" y="7359418"/>
            <a:ext cx="1229054" cy="509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Control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9257772" y="8545281"/>
            <a:ext cx="1515095" cy="5098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Hydroluis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991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09" y="2974377"/>
            <a:ext cx="5240078" cy="596026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altLang="en-US" b="1" dirty="0" smtClean="0">
                <a:solidFill>
                  <a:schemeClr val="accent1">
                    <a:lumMod val="50000"/>
                  </a:schemeClr>
                </a:solidFill>
              </a:rPr>
              <a:t>Filter function</a:t>
            </a: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: to prevent soil particles entering the drain pipe</a:t>
            </a:r>
          </a:p>
          <a:p>
            <a:pPr>
              <a:lnSpc>
                <a:spcPct val="100000"/>
              </a:lnSpc>
            </a:pPr>
            <a:r>
              <a:rPr lang="en-GB" altLang="en-US" b="1" dirty="0" smtClean="0">
                <a:solidFill>
                  <a:schemeClr val="accent1">
                    <a:lumMod val="50000"/>
                  </a:schemeClr>
                </a:solidFill>
              </a:rPr>
              <a:t>Hydraulic function</a:t>
            </a: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: to reduce entrance resistance </a:t>
            </a:r>
          </a:p>
          <a:p>
            <a:pPr>
              <a:lnSpc>
                <a:spcPct val="100000"/>
              </a:lnSpc>
            </a:pPr>
            <a:r>
              <a:rPr lang="en-GB" altLang="en-US" b="1" dirty="0" smtClean="0">
                <a:solidFill>
                  <a:schemeClr val="accent1">
                    <a:lumMod val="50000"/>
                  </a:schemeClr>
                </a:solidFill>
              </a:rPr>
              <a:t>Bedding function</a:t>
            </a: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: to provide support /to protect the drain pipe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1274" y="1269172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Envelope has 3 functions: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571" y="2654298"/>
            <a:ext cx="5942229" cy="600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03040" y="8937704"/>
            <a:ext cx="1751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Ritzema et al., 2006</a:t>
            </a:r>
            <a:endParaRPr lang="en-GB" sz="1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8851" y="1570861"/>
            <a:ext cx="13295938" cy="7151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960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8371" y="2527300"/>
            <a:ext cx="1313113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 of two-year monitoring programme:</a:t>
            </a:r>
          </a:p>
          <a:p>
            <a:pPr marL="514350" indent="-514350">
              <a:buFont typeface="+mj-lt"/>
              <a:buAutoNum type="arabicParenR"/>
            </a:pP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Entrance resistance and drain performance:</a:t>
            </a:r>
          </a:p>
          <a:p>
            <a:pPr marL="990600" indent="-2667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Hydroluis: normal entrance resistance &amp; good drain performance</a:t>
            </a:r>
          </a:p>
          <a:p>
            <a:pPr marL="990600" indent="-2667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Gravel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normal entrance resistance &amp;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moderate/good </a:t>
            </a:r>
            <a:r>
              <a:rPr lang="en-GB" sz="28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drain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</a:t>
            </a:r>
          </a:p>
          <a:p>
            <a:pPr marL="990600" indent="-2667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Hydroluis &amp; gravel better than geotextile and control</a:t>
            </a:r>
          </a:p>
          <a:p>
            <a:pPr marL="990600" indent="-2667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Geotextile: performance decrease over time </a:t>
            </a: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 clogging</a:t>
            </a:r>
          </a:p>
          <a:p>
            <a:pPr marL="723900"/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723900" indent="-723900"/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2) </a:t>
            </a: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Root growth:</a:t>
            </a:r>
          </a:p>
          <a:p>
            <a:pPr marL="990600" indent="-2667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Hydroluis no signs of root growth</a:t>
            </a:r>
          </a:p>
          <a:p>
            <a:pPr marL="723900"/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Wingdings" panose="05000000000000000000" pitchFamily="2" charset="2"/>
            </a:endParaRPr>
          </a:p>
          <a:p>
            <a:pPr marL="533400" indent="-533400"/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3) Hydroluis: good mechanical support against deformation (egg-box profile)</a:t>
            </a:r>
          </a:p>
          <a:p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4) Production cost comparable with pre-wrapped synthetic envelope</a:t>
            </a:r>
            <a:r>
              <a:rPr lang="en-GB" sz="2400" baseline="300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  <a:p>
            <a:endParaRPr lang="en-GB" sz="2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800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2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62960" y="9111206"/>
            <a:ext cx="292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Personal communication, PipeLife</a:t>
            </a:r>
            <a:endParaRPr lang="en-GB" sz="1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7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48851" y="1570861"/>
            <a:ext cx="13295938" cy="7151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9607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Latest developments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510" name="Picture 6" descr="D:\UserData\03 Data Ritzema - General\My images\Turkey\IMG-20170217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850" y="2399933"/>
            <a:ext cx="3915939" cy="220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D:\UserData\03 Data Ritzema - General\My images\Turkey\IMG-20170217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789" y="1713766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850" y="5824143"/>
            <a:ext cx="5846763" cy="32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5" y="2291250"/>
            <a:ext cx="3090275" cy="38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74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7"/>
          </p:nvPr>
        </p:nvSpPr>
        <p:spPr>
          <a:xfrm>
            <a:off x="780012" y="1726002"/>
            <a:ext cx="6801888" cy="48779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New Drain Pipe-Envelope Concept for Subsurface Drainage Systems in Irrigated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Agriculture</a:t>
            </a:r>
          </a:p>
          <a:p>
            <a:endParaRPr lang="en-GB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We are looking for more pilots?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r="3393"/>
          <a:stretch>
            <a:fillRect/>
          </a:stretch>
        </p:blipFill>
        <p:spPr>
          <a:xfrm>
            <a:off x="7950400" y="1554480"/>
            <a:ext cx="5416845" cy="4875220"/>
          </a:xfr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22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36" y="8456916"/>
            <a:ext cx="4225062" cy="882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D:\UserData\03 Data Ritzema - General\Figures\Grafisch\RGB_digitaal\WUR_RGB_standar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365" y="8641766"/>
            <a:ext cx="2696437" cy="5123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752308" y="7784376"/>
            <a:ext cx="31892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bahceci@harran.edu.tr</a:t>
            </a: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abdullahsuat.nacar@gthb.gov.tr</a:t>
            </a:r>
          </a:p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</a:rPr>
              <a:t>hydroluis.drainage@gmail.com</a:t>
            </a:r>
          </a:p>
          <a:p>
            <a:r>
              <a:rPr lang="en-GB" sz="1800" dirty="0" smtClean="0">
                <a:solidFill>
                  <a:schemeClr val="accent1">
                    <a:lumMod val="50000"/>
                  </a:schemeClr>
                </a:solidFill>
              </a:rPr>
              <a:t>henk.ritzema@wur.nl</a:t>
            </a:r>
            <a:endParaRPr lang="en-GB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4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10" y="2818119"/>
            <a:ext cx="5465081" cy="546228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altLang="en-US" b="1" dirty="0" smtClean="0">
                <a:solidFill>
                  <a:schemeClr val="accent1">
                    <a:lumMod val="50000"/>
                  </a:schemeClr>
                </a:solidFill>
              </a:rPr>
              <a:t>Organic</a:t>
            </a: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: peat, coconut fibres, straw, etc.</a:t>
            </a:r>
          </a:p>
          <a:p>
            <a:pPr>
              <a:lnSpc>
                <a:spcPct val="100000"/>
              </a:lnSpc>
            </a:pPr>
            <a:r>
              <a:rPr lang="en-GB" altLang="en-US" b="1" dirty="0" smtClean="0">
                <a:solidFill>
                  <a:schemeClr val="accent1">
                    <a:lumMod val="50000"/>
                  </a:schemeClr>
                </a:solidFill>
              </a:rPr>
              <a:t>Mineral</a:t>
            </a: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: granular: gravel, coarse sand, etc.</a:t>
            </a:r>
          </a:p>
          <a:p>
            <a:pPr>
              <a:lnSpc>
                <a:spcPct val="100000"/>
              </a:lnSpc>
            </a:pPr>
            <a:r>
              <a:rPr lang="en-GB" altLang="en-US" b="1" dirty="0" smtClean="0">
                <a:solidFill>
                  <a:schemeClr val="accent1">
                    <a:lumMod val="50000"/>
                  </a:schemeClr>
                </a:solidFill>
              </a:rPr>
              <a:t>Synthetic</a:t>
            </a: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: granular (e.g. polystyrene) or fibrous (nylon, polypropylene)</a:t>
            </a:r>
          </a:p>
        </p:txBody>
      </p:sp>
      <p:pic>
        <p:nvPicPr>
          <p:cNvPr id="108548" name="Picture 8" descr="16-21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96" y="2818119"/>
            <a:ext cx="7370109" cy="50536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164356" y="1727528"/>
            <a:ext cx="8284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GB" altLang="en-US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Three types </a:t>
            </a:r>
            <a:r>
              <a:rPr lang="en-GB" altLang="en-US" sz="32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en-GB" altLang="en-US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envelope materials</a:t>
            </a:r>
            <a:endParaRPr lang="en-GB" altLang="en-US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23700" y="8475702"/>
            <a:ext cx="1882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Cavelaars et al., 2006</a:t>
            </a:r>
            <a:endParaRPr lang="en-GB" sz="1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16-21-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40" y="2308563"/>
            <a:ext cx="8775130" cy="614941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584199" y="3552843"/>
            <a:ext cx="5368389" cy="1247170"/>
          </a:xfrm>
          <a:prstGeom prst="rect">
            <a:avLst/>
          </a:prstGeom>
          <a:solidFill>
            <a:srgbClr val="FFCC6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lIns="137828" tIns="68914" rIns="137828" bIns="68914">
            <a:spAutoFit/>
          </a:bodyPr>
          <a:lstStyle>
            <a:lvl1pPr>
              <a:defRPr sz="2400">
                <a:solidFill>
                  <a:schemeClr val="bg1"/>
                </a:solidFill>
                <a:latin typeface="News Gothic" pitchFamily="34" charset="0"/>
              </a:defRPr>
            </a:lvl1pPr>
            <a:lvl2pPr marL="742950" indent="-285750">
              <a:buChar char="–"/>
              <a:defRPr sz="2000">
                <a:solidFill>
                  <a:schemeClr val="bg1"/>
                </a:solidFill>
                <a:latin typeface="News Gothic" pitchFamily="34" charset="0"/>
              </a:defRPr>
            </a:lvl2pPr>
            <a:lvl3pPr marL="1143000" indent="-228600">
              <a:buChar char="+"/>
              <a:defRPr>
                <a:solidFill>
                  <a:schemeClr val="bg1"/>
                </a:solidFill>
                <a:latin typeface="News Gothic" pitchFamily="34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GB" altLang="en-US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Soils in need of an </a:t>
            </a:r>
            <a:r>
              <a:rPr lang="en-GB" altLang="en-US" b="1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envelope</a:t>
            </a:r>
            <a:r>
              <a:rPr lang="en-GB" altLang="en-US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>
              <a:buFontTx/>
              <a:buNone/>
            </a:pPr>
            <a:r>
              <a:rPr lang="en-GB" altLang="en-US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percentage in silt and </a:t>
            </a:r>
          </a:p>
          <a:p>
            <a:pPr>
              <a:buFontTx/>
              <a:buNone/>
            </a:pPr>
            <a:r>
              <a:rPr lang="en-GB" altLang="en-US" dirty="0" smtClean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fine sand and low clay content</a:t>
            </a:r>
            <a:endParaRPr lang="en-GB" altLang="en-US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9574" name="Line 6"/>
          <p:cNvSpPr>
            <a:spLocks noChangeShapeType="1"/>
          </p:cNvSpPr>
          <p:nvPr/>
        </p:nvSpPr>
        <p:spPr bwMode="auto">
          <a:xfrm>
            <a:off x="5952589" y="4043361"/>
            <a:ext cx="1587523" cy="102152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7828" tIns="68914" rIns="137828" bIns="68914"/>
          <a:lstStyle/>
          <a:p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1274" y="1269172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Soils in need of an envelope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3700" y="8971002"/>
            <a:ext cx="1882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Cavelaars et al., 2006</a:t>
            </a:r>
            <a:endParaRPr lang="en-GB" sz="12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5</a:t>
            </a:fld>
            <a:endParaRPr lang="en-GB" dirty="0"/>
          </a:p>
        </p:txBody>
      </p:sp>
      <p:pic>
        <p:nvPicPr>
          <p:cNvPr id="82947" name="Picture 3" descr="D:\UserData\03 Data Ritzema - General\My images\Turkey\Elyaf kumçakıl uygulama sonuçları\Türkiye de elde edilen sonuçlardan görüntüler ( Elyaflı drenaj )\jeotekstil  silt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27" y="2528452"/>
            <a:ext cx="4594873" cy="310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D:\UserData\03 Data Ritzema - General\My images\Turkey\Elyaf kumçakıl uygulama sonuçları\Türkiye de elde edilen sonuçlardan görüntüler ( Elyaflı drenaj )\jeotekstil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127" y="2114191"/>
            <a:ext cx="4831333" cy="326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6927" y="5640992"/>
            <a:ext cx="4574845" cy="556661"/>
          </a:xfrm>
          <a:prstGeom prst="rect">
            <a:avLst/>
          </a:prstGeom>
        </p:spPr>
        <p:txBody>
          <a:bodyPr wrap="none" lIns="137828" tIns="68914" rIns="137828" bIns="6891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Sedimentation in </a:t>
            </a: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unstable </a:t>
            </a:r>
            <a:r>
              <a:rPr lang="en-GB" altLang="en-US" dirty="0">
                <a:solidFill>
                  <a:schemeClr val="accent1">
                    <a:lumMod val="50000"/>
                  </a:schemeClr>
                </a:solidFill>
              </a:rPr>
              <a:t>soil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8252" y="6631711"/>
            <a:ext cx="2110068" cy="1182921"/>
          </a:xfrm>
          <a:prstGeom prst="rect">
            <a:avLst/>
          </a:prstGeom>
        </p:spPr>
        <p:txBody>
          <a:bodyPr wrap="none" lIns="137828" tIns="68914" rIns="137828" bIns="6891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Root growth 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inside pipe</a:t>
            </a:r>
            <a:endParaRPr lang="en-GB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76417" y="3800909"/>
            <a:ext cx="1483806" cy="556661"/>
          </a:xfrm>
          <a:prstGeom prst="rect">
            <a:avLst/>
          </a:prstGeom>
        </p:spPr>
        <p:txBody>
          <a:bodyPr wrap="none" lIns="137828" tIns="68914" rIns="137828" bIns="6891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en-US" dirty="0" smtClean="0">
                <a:solidFill>
                  <a:schemeClr val="accent1">
                    <a:lumMod val="50000"/>
                  </a:schemeClr>
                </a:solidFill>
              </a:rPr>
              <a:t>Clogging</a:t>
            </a:r>
            <a:endParaRPr lang="en-GB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3970" name="Picture 2" descr="D:\UserData\03 Data Ritzema - General\My images\Turkey\Türk Buluşunu Destekleyen Bilimsel Makaleler\iran daki elyaflı dren borularının tıkanma nedenleri araştırmaları\IMG_7814-e1450709019569-6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861" y="5561904"/>
            <a:ext cx="5499599" cy="371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UserData\03 Data Ritzema - General\My images\Turkey\Elyaf kumçakıl uygulama sonuçları\Türkiye de elde edilen sonuçlardan görüntüler ( Elyaflı drenaj )\10456774_690117087710198_7260094499715861277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97" y="6642100"/>
            <a:ext cx="4632861" cy="260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1274" y="1269172"/>
            <a:ext cx="13295938" cy="98095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 problems in irrigated agriculture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3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lnSpc>
                <a:spcPts val="1809"/>
              </a:lnSpc>
            </a:pPr>
            <a:fld id="{F25965E0-7062-474C-8671-DB3A3CE669B0}" type="slidenum">
              <a:rPr lang="en-GB" smtClean="0"/>
              <a:pPr>
                <a:lnSpc>
                  <a:spcPts val="1809"/>
                </a:lnSpc>
              </a:pPr>
              <a:t>6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25" y="2852077"/>
            <a:ext cx="12310305" cy="632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9651" y="14438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Hydroluis Drain pipe – envelope concept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4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Data\01 Data Ritzema\Research\2015 Hydroluis\hydroluisboruyazisi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2459453"/>
            <a:ext cx="11150600" cy="67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1274" y="1269172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Hydroluis – 2 components: inner and outer pipe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4600" y="2654300"/>
            <a:ext cx="2922403" cy="134479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Inner pipe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two rows of </a:t>
            </a:r>
          </a:p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perforations on top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283200" y="3999092"/>
            <a:ext cx="673100" cy="198260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6978" y="2668934"/>
            <a:ext cx="2261645" cy="176227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Outer pipe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Unperforated, </a:t>
            </a:r>
          </a:p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covering 2/3 </a:t>
            </a:r>
          </a:p>
          <a:p>
            <a:pPr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of inner pipe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30713" y="4476205"/>
            <a:ext cx="683986" cy="67636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030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951" y="12406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Hydroluis – Principle 1: to avoid sedimentation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443" y="8174250"/>
            <a:ext cx="10763780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inflow opening d</a:t>
            </a:r>
            <a:r>
              <a:rPr lang="en-GB" baseline="-25000" dirty="0" smtClean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&gt;&gt; d</a:t>
            </a:r>
            <a:r>
              <a:rPr lang="en-GB" baseline="-25000" dirty="0" smtClean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 inflow velocity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↓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   soil particle movement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↓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517" y="3054604"/>
            <a:ext cx="5178708" cy="457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3054604"/>
            <a:ext cx="5388683" cy="452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2808" y="2377774"/>
            <a:ext cx="12748042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      Perforated pipe with contracting stream lines         Hydroluis with inner and outer pipe</a:t>
            </a:r>
            <a:endParaRPr lang="en-GB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754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951" y="1240660"/>
            <a:ext cx="13295938" cy="1190281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Hydroluis – Principle 2: to avoid root growth</a:t>
            </a:r>
            <a:endParaRPr lang="en-GB" sz="32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82836"/>
            <a:ext cx="12623800" cy="55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5180" y="8183736"/>
            <a:ext cx="5632019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Groundwater table below drain pipe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9254" y="8177780"/>
            <a:ext cx="5444245" cy="50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Groundwater table above drain pipe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0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2"/>
  <p:tag name="COUNTDOWNSTYLE" val="-1"/>
  <p:tag name="COUNTDOWNSECONDS" val="5"/>
  <p:tag name="BACKUPSESSIONS" val="True"/>
  <p:tag name="REVIEWONLY" val="False"/>
  <p:tag name="RACEENDPOINTS" val="100"/>
  <p:tag name="PARTICIPANTSINLEADERBOARD" val="5"/>
  <p:tag name="BUBBLESIZEVISIBLE" val="True"/>
  <p:tag name="CUSTOMGRIDBACKCOLOR" val="-2830136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EXPANDSHOWBAR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0"/>
  <p:tag name="FIBNUMRESULTS" val="5"/>
  <p:tag name="ALWAYSOPENPOLL" val="False"/>
  <p:tag name="ROTATIONINTERVAL" val="2"/>
  <p:tag name="USESCHEMECOLORS" val="True"/>
  <p:tag name="REALTIMEBACKUPPATH" val="M:\My Documents"/>
  <p:tag name="BULLETTYPE" val="3"/>
  <p:tag name="BUBBLENAMEVISIBLE" val="True"/>
  <p:tag name="ALLOWUSERFEEDBACK" val="Fals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ASKPANEKEY" val="015f48bc-b909-477e-a891-0b6447bf204d"/>
  <p:tag name="TPFULLVERSION" val="4.5.1.2243"/>
  <p:tag name="INCLUDESESSIO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524</TotalTime>
  <Words>667</Words>
  <Application>Microsoft Office PowerPoint</Application>
  <PresentationFormat>Custom</PresentationFormat>
  <Paragraphs>205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New Drain Pipe-Envelope Concept for Subsurface Drainage Systems in Irrigated Agriculture</vt:lpstr>
      <vt:lpstr>Envelope has 3 functions:</vt:lpstr>
      <vt:lpstr>PowerPoint Presentation</vt:lpstr>
      <vt:lpstr>Soils in need of an envelope</vt:lpstr>
      <vt:lpstr>Common problems in irrigated agriculture</vt:lpstr>
      <vt:lpstr>Hydroluis Drain pipe – envelope concept</vt:lpstr>
      <vt:lpstr>Hydroluis – 2 components: inner and outer pipe</vt:lpstr>
      <vt:lpstr>Hydroluis – Principle 1: to avoid sedimentation</vt:lpstr>
      <vt:lpstr>Hydroluis – Principle 2: to avoid root growth</vt:lpstr>
      <vt:lpstr>Field study: GAPTAEM research station (50 ha) near Harran, Turkey </vt:lpstr>
      <vt:lpstr>Installation</vt:lpstr>
      <vt:lpstr>Monitoring programme</vt:lpstr>
      <vt:lpstr>Monitoring</vt:lpstr>
      <vt:lpstr>Principles of testing</vt:lpstr>
      <vt:lpstr>Drain performance in 2015</vt:lpstr>
      <vt:lpstr>Hydraulic head in Hydroluis system in 2016</vt:lpstr>
      <vt:lpstr>Classification of Entrance resistance &amp; drain performance in 2015 &amp; 20126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امید کریمیان</dc:creator>
  <cp:lastModifiedBy>Ritzema, Henk</cp:lastModifiedBy>
  <cp:revision>56</cp:revision>
  <dcterms:created xsi:type="dcterms:W3CDTF">2017-02-27T14:26:11Z</dcterms:created>
  <dcterms:modified xsi:type="dcterms:W3CDTF">2017-03-03T13:13:10Z</dcterms:modified>
</cp:coreProperties>
</file>